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21" r:id="rId1"/>
  </p:sldMasterIdLst>
  <p:notesMasterIdLst>
    <p:notesMasterId r:id="rId8"/>
  </p:notesMasterIdLst>
  <p:sldIdLst>
    <p:sldId id="256" r:id="rId2"/>
    <p:sldId id="352" r:id="rId3"/>
    <p:sldId id="337" r:id="rId4"/>
    <p:sldId id="340" r:id="rId5"/>
    <p:sldId id="355" r:id="rId6"/>
    <p:sldId id="357" r:id="rId7"/>
  </p:sldIdLst>
  <p:sldSz cx="9144000" cy="6858000" type="screen4x3"/>
  <p:notesSz cx="6797675" cy="9926638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99"/>
    <a:srgbClr val="CCFFFF"/>
    <a:srgbClr val="CCECFF"/>
    <a:srgbClr val="33CCCC"/>
    <a:srgbClr val="99CCFF"/>
    <a:srgbClr val="CCCC00"/>
    <a:srgbClr val="E6B2AC"/>
    <a:srgbClr val="F0BABA"/>
    <a:srgbClr val="FFDD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2" autoAdjust="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AC07E-6EE8-4626-BF9B-8C286E11C7CF}" type="datetimeFigureOut">
              <a:rPr lang="ru-RU" smtClean="0"/>
              <a:pPr/>
              <a:t>14.09.2023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F40B8-8590-4782-80D3-C96AF2AE35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7843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AF40B8-8590-4782-80D3-C96AF2AE3501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8011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3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81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19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70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887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843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713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27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52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60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6077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5822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2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98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22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15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63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22" r:id="rId1"/>
    <p:sldLayoutId id="2147486623" r:id="rId2"/>
    <p:sldLayoutId id="2147486624" r:id="rId3"/>
    <p:sldLayoutId id="2147486625" r:id="rId4"/>
    <p:sldLayoutId id="2147486626" r:id="rId5"/>
    <p:sldLayoutId id="2147486627" r:id="rId6"/>
    <p:sldLayoutId id="2147486628" r:id="rId7"/>
    <p:sldLayoutId id="2147486629" r:id="rId8"/>
    <p:sldLayoutId id="2147486630" r:id="rId9"/>
    <p:sldLayoutId id="2147486631" r:id="rId10"/>
    <p:sldLayoutId id="2147486632" r:id="rId11"/>
    <p:sldLayoutId id="2147486633" r:id="rId12"/>
    <p:sldLayoutId id="2147486634" r:id="rId13"/>
    <p:sldLayoutId id="2147486635" r:id="rId14"/>
    <p:sldLayoutId id="2147486636" r:id="rId15"/>
    <p:sldLayoutId id="214748663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1975449" y="1759789"/>
            <a:ext cx="5633049" cy="3046988"/>
          </a:xfrm>
          <a:prstGeom prst="rect">
            <a:avLst/>
          </a:prstGeom>
          <a:solidFill>
            <a:srgbClr val="CCFFFF"/>
          </a:solidFill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 Думы Тайшетского района от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29.08.2023 г. № 285 «О внесении изменений в решение Думы Тайшетского района от 15.12.2022 г. № 223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«О бюджете муниципального образования «Тайшетский район»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2023 год и на плановый период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2024 и 2025 годов»</a:t>
            </a:r>
            <a:r>
              <a:rPr lang="ru-RU" sz="2400" dirty="0" smtClean="0">
                <a:solidFill>
                  <a:schemeClr val="tx1"/>
                </a:solidFill>
              </a:rPr>
              <a:t>         </a:t>
            </a:r>
            <a:endParaRPr lang="en-US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4405448" y="133588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97577" cy="1005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420559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Изменение основных параметров бюджета муниципального образования «Тайшетский район» на 2023 год и на плановый период   2024 и 2025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118146"/>
              </p:ext>
            </p:extLst>
          </p:nvPr>
        </p:nvGraphicFramePr>
        <p:xfrm>
          <a:off x="217281" y="1150231"/>
          <a:ext cx="8926719" cy="5652237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411343"/>
                <a:gridCol w="1116698"/>
                <a:gridCol w="1278653"/>
                <a:gridCol w="1041847"/>
                <a:gridCol w="887239"/>
                <a:gridCol w="1107742"/>
                <a:gridCol w="1083197"/>
              </a:tblGrid>
              <a:tr h="45431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2023г. 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изменениями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4083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3 569 067,2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3 725 260,2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156 193,0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4,38%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2 818 352,4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2 785 739,0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НЕЦЕЛЕВЫЕ, из них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1 068 372,7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1 081 748,8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13 376,1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1,25%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955 499,4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986 997,5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неналоговые доходы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847 604,7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847 604,7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862 522,2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893 999,5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2 502 065,8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2 644 882,7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142 816,9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1 862 853,0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1 798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741,5</a:t>
                      </a: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прочих  остатков </a:t>
                      </a:r>
                      <a:r>
                        <a:rPr kumimoji="0" lang="ru-RU" sz="11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субсидий, субвенций и иных межбюджетных трансфертов, имеющих целевое назначение, прошлых лет </a:t>
                      </a:r>
                      <a:endParaRPr lang="ru-RU" sz="11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- 1 371,3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- 1 371,3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05917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бюджетов бюджетной системы РФ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 возврата остатков субсидий, субвенций и иных межбюджетных трансфертов, имеющих целевое назначение, прошлых лет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РАСХОДЫ: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3 641 146,2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3 800 739,2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159 593,0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4,38%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2 861 478,4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2 825 968,9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(без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целевых)</a:t>
                      </a:r>
                      <a:endParaRPr lang="ru-RU" sz="1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1 139 080,4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1 155 856,5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16 776,1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975 975,4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980 477,4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2 502 065,8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2 644 882,7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142 816,9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5,71%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1 862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853,0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1 798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741,5</a:t>
                      </a: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Условно-утвержденные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22 650,0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46 750,0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</a:t>
                      </a:r>
                      <a:endParaRPr lang="ru-RU" sz="1200" b="1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72 079,0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75 479,0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200" b="0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400,0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4,72%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43 126,0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40 229,9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ДЕФИЦИТА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8,9%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0,4п.п.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5,0%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4,5%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43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 ДОЛГ</a:t>
                      </a:r>
                      <a:endParaRPr lang="ru-RU" sz="11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64 365,6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67 765,6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3 400,0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5,28%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110 641,6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150 121,6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258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долга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7,6%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8,0%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0,4п.п.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2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12,8%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16,8%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869134"/>
            <a:ext cx="1447800" cy="203130"/>
          </a:xfrm>
          <a:prstGeom prst="rect">
            <a:avLst/>
          </a:prstGeom>
        </p:spPr>
        <p:txBody>
          <a:bodyPr vert="horz" lIns="0" tIns="0" rIns="0" bIns="0" anchor="ctr" anchorCtr="1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0298" y="0"/>
            <a:ext cx="1262744" cy="936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0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1214" y="508957"/>
            <a:ext cx="7315201" cy="905775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108000" bIns="7200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необходимость уточнения параметров бюджета муниципального образования «Тайшетский район» на 2023 год и на плановый период   2024 и 2025 годов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1854678" y="1966822"/>
            <a:ext cx="6564703" cy="3485071"/>
          </a:xfr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объемов безвозмездных поступлений из областного бюджета на 2023 год и на плановый период 2024 и 2025 годов в соответствии с государственными программами и подпрограммами Иркутской области, нормативно-правовыми актами Иркутской области;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увеличение налоговых и неналоговых доходов в связи с прогнозируемыми поступлениями  доходов в бюджет муниципального образования "Тайшетский район»;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b="1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"Тайшетский район";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программы муниципальных внутренних заимствований муниципального образования «Тайшетский район» на 2023 год и на плановый период 2024 и 2025 годов;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Уточнение источников финансирования дефицита бюджета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муниципального образования 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Тайшетский район</a:t>
            </a:r>
            <a:r>
              <a:rPr lang="x-none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" </a:t>
            </a:r>
            <a:r>
              <a:rPr lang="ru-RU" dirty="0" smtClean="0">
                <a:solidFill>
                  <a:schemeClr val="tx1"/>
                </a:solidFill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>на 2023 год и на плановый период 2024 и 2025 годов.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9723" y="0"/>
            <a:ext cx="1279586" cy="10715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07878"/>
            <a:ext cx="7611291" cy="488004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Уточнение объемов финансового обеспечения реализации мероприятий муниципальных программ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непрограммных расходов бюджета на 2023 год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245905"/>
              </p:ext>
            </p:extLst>
          </p:nvPr>
        </p:nvGraphicFramePr>
        <p:xfrm>
          <a:off x="191590" y="1066800"/>
          <a:ext cx="8807554" cy="576541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5977183"/>
                <a:gridCol w="907595"/>
                <a:gridCol w="999830"/>
                <a:gridCol w="922946"/>
              </a:tblGrid>
              <a:tr h="436487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с изменениями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"Безопасность" на 2020-2025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57 345,1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57 345,1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"Охрана труда"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5 218,0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5 218,0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265010">
                <a:tc>
                  <a:txBody>
                    <a:bodyPr/>
                    <a:lstStyle/>
                    <a:p>
                      <a:pPr algn="l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«Градостроительная политика на территории Тайшетского района" на 2020-2025 годы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3 770,0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4 520,4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750,4</a:t>
                      </a:r>
                    </a:p>
                  </a:txBody>
                  <a:tcPr/>
                </a:tc>
              </a:tr>
              <a:tr h="2097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"Молодым семьям – доступное жильё"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10 797,3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10 797,3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21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"Охрана окружающей среды и обеспечение экологической безопасности в Тайшетском районе" на 2018 – 2023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38 840,0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38 840,0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сельского хозяйства и регулирование рынков сельскохозяйственной продукции, сырья 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продовольствия"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/>
                </a:tc>
              </a:tr>
              <a:tr h="3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"Управление муниципальными финансами в муниципальном образовании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351 582,5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351 582,5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69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"Развитие экономического потенциала на территории Тайшетского района" на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188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образования" на 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2 565 511,0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2 721 171,5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155 660,5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культуры,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спорта и молодежной политики на территории Тайшетского района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245 029,3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247 939,3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2 910,0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"Социальная поддержка отдельных категорий населения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130 998,4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130 998,4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389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"Муниципальное управление"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121 848,8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121 866,4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17,6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29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"Повышение эффективности управления муниципальным имуществом муниципального образования "Тайшетский район" 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55 748,4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56 002,9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254,5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5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дорожного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15 881,4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15 881,4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3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«Обеспечение общественной безопасности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профилактика правонарушений и социального сиротства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Тайшетского района"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</a:t>
                      </a: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3 474,9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3 474,9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1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24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по муниципальным программам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3 606 254,1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3 765 847,1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159 593,0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27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направления деятельности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34 892,1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34 892,1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8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en-US" sz="11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3 641 146,2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800 739,2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159 593,0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 rot="10645576" flipH="1" flipV="1">
            <a:off x="8223711" y="784477"/>
            <a:ext cx="1178971" cy="259606"/>
          </a:xfrm>
          <a:prstGeom prst="rect">
            <a:avLst/>
          </a:prstGeom>
        </p:spPr>
        <p:txBody>
          <a:bodyPr vert="horz" lIns="0" tIns="0" rIns="0" bIns="0" anchor="ctr" anchorCtr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</a:t>
            </a:r>
            <a:r>
              <a:rPr lang="ru-RU" sz="1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8301" y="0"/>
            <a:ext cx="1234621" cy="9779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7576" y="439948"/>
            <a:ext cx="7465423" cy="688256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wrap="square" tIns="36000" bIns="36000" anchor="t" anchorCtr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расходов на 2023 год, источником финансового обеспечения которых являются целевые безвозмездные поступления</a:t>
            </a:r>
            <a:r>
              <a:rPr lang="ru-RU" sz="1400" dirty="0" smtClean="0">
                <a:solidFill>
                  <a:schemeClr val="tx1"/>
                </a:solidFill>
              </a:rPr>
              <a:t>  </a:t>
            </a:r>
            <a:r>
              <a:rPr lang="ru-RU" sz="1600" dirty="0" smtClean="0">
                <a:solidFill>
                  <a:schemeClr val="tx1"/>
                </a:solidFill>
              </a:rPr>
              <a:t>       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sz="24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7977947"/>
              </p:ext>
            </p:extLst>
          </p:nvPr>
        </p:nvGraphicFramePr>
        <p:xfrm>
          <a:off x="478970" y="1515291"/>
          <a:ext cx="8203475" cy="3640631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64411"/>
                <a:gridCol w="6707550"/>
                <a:gridCol w="1131514"/>
              </a:tblGrid>
              <a:tr h="431715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расходов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Проведение работ по описанию границ населенных пунктов сельских поселений Тайшетского района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750,4</a:t>
                      </a:r>
                    </a:p>
                  </a:txBody>
                  <a:tcPr/>
                </a:tc>
              </a:tr>
              <a:tr h="28130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увеличить на: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«Строительство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объекта «Детское дошкольное учреждение на 120 мест, расположенное по адресу: Иркутская область, Тайшетский район, г. Тайшет, ул. Зои Космодемьянской, 7»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70 000,0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  <a:endParaRPr kumimoji="0" lang="ru-RU" sz="1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МКДОУ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Бирюсинский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сад, расположенного по адресу: Иркутская область, Тайшетский р-н, с. Бирюса, ул.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Бурлова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63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8 037,8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  <a:endParaRPr kumimoji="0" lang="ru-RU" sz="1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образовательного комплекса «Школа-детский сад» в с. Старый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Акульшет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Тайшетского района Иркутской области»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50 000,0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МКОУ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Шиткинская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СОШ, расположенного по адресу: Иркутская область, Тайшетский район,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Шиткино, ул.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Барковская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21»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14 011,1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рублей)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142 048,9</a:t>
                      </a:r>
                    </a:p>
                  </a:txBody>
                  <a:tcPr/>
                </a:tc>
              </a:tr>
              <a:tr h="295451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17,6</a:t>
                      </a:r>
                    </a:p>
                  </a:txBody>
                  <a:tcPr/>
                </a:tc>
              </a:tr>
              <a:tr h="508811"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816,9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391400" y="1066800"/>
            <a:ext cx="1447800" cy="362807"/>
          </a:xfrm>
          <a:prstGeom prst="rect">
            <a:avLst/>
          </a:prstGeom>
        </p:spPr>
        <p:txBody>
          <a:bodyPr vert="horz" lIns="0" tIns="0" rIns="0" bIns="0" anchor="ctr" anchorCtr="1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7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7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1" y="0"/>
            <a:ext cx="1293224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53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600" y="448574"/>
            <a:ext cx="7772400" cy="595222"/>
          </a:xfrm>
          <a:solidFill>
            <a:schemeClr val="bg1"/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 tIns="0" anchor="ctr" anchorCtr="1"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Уточнение расходной части бюджета на 2023 год                     </a:t>
            </a:r>
            <a:b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 счет собственных доходов )</a:t>
            </a:r>
            <a:r>
              <a:rPr lang="ru-RU" sz="1300" dirty="0" smtClean="0">
                <a:solidFill>
                  <a:schemeClr val="tx1"/>
                </a:solidFill>
              </a:rPr>
              <a:t>                                                                                                        </a:t>
            </a:r>
            <a:r>
              <a:rPr lang="ru-RU" sz="1300" dirty="0" smtClean="0">
                <a:solidFill>
                  <a:schemeClr val="accent4">
                    <a:lumMod val="50000"/>
                  </a:schemeClr>
                </a:solidFill>
              </a:rPr>
              <a:t>                                    </a:t>
            </a:r>
            <a:endParaRPr lang="ru-RU" sz="13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212209"/>
              </p:ext>
            </p:extLst>
          </p:nvPr>
        </p:nvGraphicFramePr>
        <p:xfrm>
          <a:off x="104503" y="857139"/>
          <a:ext cx="8891451" cy="5839752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3177"/>
                <a:gridCol w="7550331"/>
                <a:gridCol w="957943"/>
              </a:tblGrid>
              <a:tr h="447802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дошкольного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2 380,0</a:t>
                      </a: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общего образования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4 762,0</a:t>
                      </a: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образования 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186,0</a:t>
                      </a:r>
                    </a:p>
                  </a:txBody>
                  <a:tcPr/>
                </a:tc>
              </a:tr>
              <a:tr h="28140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дополнительного образования сферы физической культуры и спорта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1 760,0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учреждений в области физической культуры и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спорта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1 150,0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9573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Приобретение модульных конструкций сборно-разборных быстровозводимых зданий для размещения пищеблоков в целях обеспечения бесплатным горячим питанием обучающихся, получающих начальное общее образование в общеобразовательных организациях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373,6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5805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полномочий в сфере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477,5</a:t>
                      </a: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полномочий в сфере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культуры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68800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материально-технической базы образовательных организаций 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1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увеличить на: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МКДОУ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Бирюсинский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детский сад, расположенного по адресу: Иркутская область, Тайшетский р-н, с. Бирюса, ул.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Бурлова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63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8,1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  <a:endParaRPr kumimoji="0" lang="ru-RU" sz="1000" b="1" i="1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строительство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образовательного комплекса «Школа-детский сад» в с. Старый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Акульшет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Тайшетского района Иркутской области»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8 139,5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рублей;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капитальный ремонт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здания МКОУ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Шиткинская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СОШ, расположенного по адресу: Иркутская область, Тайшетский район,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р.п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Шиткино, ул. </a:t>
                      </a:r>
                      <a:r>
                        <a:rPr kumimoji="0" lang="ru-RU" sz="100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Барковская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21»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2 280,9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тыс. рублей;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уменьшить на: 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«Строительство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объекта «Детское дошкольное учреждение на 120 мест, расположенное по адресу: Иркутская область, Тайшетский район, г. Тайшет, ул. Зои Космодемьянской, 7» в сумме </a:t>
                      </a:r>
                      <a:r>
                        <a:rPr kumimoji="0" lang="ru-RU" sz="10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5 041,0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тыс. </a:t>
                      </a:r>
                      <a:r>
                        <a:rPr kumimoji="0" lang="ru-RU" sz="10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рублей)</a:t>
                      </a:r>
                      <a:endParaRPr kumimoji="0" lang="ru-RU" sz="10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387,5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8876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имущества казны и ликвидация муниципальных предприятий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1 068,4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69817"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- 813,9</a:t>
                      </a:r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9695">
                <a:tc>
                  <a:txBody>
                    <a:bodyPr/>
                    <a:lstStyle/>
                    <a:p>
                      <a:pPr algn="ctr"/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16 776,1</a:t>
                      </a:r>
                      <a:endParaRPr kumimoji="0" lang="ru-RU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7820296" y="448575"/>
            <a:ext cx="1018903" cy="369332"/>
          </a:xfrm>
          <a:prstGeom prst="rect">
            <a:avLst/>
          </a:prstGeom>
        </p:spPr>
        <p:txBody>
          <a:bodyPr vert="horz" lIns="0" tIns="0" rIns="0" bIns="0" anchor="ctr" anchorCtr="1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                                                                                           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тыс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рублей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4610100" y="138545"/>
            <a:ext cx="45338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Calibri" pitchFamily="34" charset="0"/>
              </a:rPr>
              <a:t> </a:t>
            </a:r>
            <a:r>
              <a:rPr lang="ru-RU" sz="1000" b="1" dirty="0" smtClean="0">
                <a:solidFill>
                  <a:prstClr val="black"/>
                </a:solidFill>
                <a:latin typeface="Calibri" pitchFamily="34" charset="0"/>
              </a:rPr>
              <a:t>ФИНАНСОВОЕ УПРАВЛЕНИЕ АДМИНИСТРАЦИИ ТАЙШЕТСКОГО РАЙОНА</a:t>
            </a:r>
            <a:endParaRPr lang="en-US" sz="1000" b="1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9006" y="0"/>
            <a:ext cx="1262744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6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27977</TotalTime>
  <Words>1290</Words>
  <Application>Microsoft Office PowerPoint</Application>
  <PresentationFormat>Экран (4:3)</PresentationFormat>
  <Paragraphs>270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 Unicode MS</vt:lpstr>
      <vt:lpstr>Arial</vt:lpstr>
      <vt:lpstr>Arial Narrow</vt:lpstr>
      <vt:lpstr>Calibri</vt:lpstr>
      <vt:lpstr>Times New Roman</vt:lpstr>
      <vt:lpstr>Trebuchet MS</vt:lpstr>
      <vt:lpstr>Wingdings 3</vt:lpstr>
      <vt:lpstr>Грань</vt:lpstr>
      <vt:lpstr> </vt:lpstr>
      <vt:lpstr>Изменение основных параметров бюджета муниципального образования «Тайшетский район» на 2023 год и на плановый период   2024 и 2025 годов                                                                                                                                            </vt:lpstr>
      <vt:lpstr>Факторы, влияющие на необходимость уточнения параметров бюджета муниципального образования «Тайшетский район» на 2023 год и на плановый период   2024 и 2025 годов                                                                                                                                            </vt:lpstr>
      <vt:lpstr>Уточнение объемов финансового обеспечения реализации мероприятий муниципальных программ и непрограммных расходов бюджета на 2023 год</vt:lpstr>
      <vt:lpstr>Уточнение расходов на 2023 год, источником финансового обеспечения которых являются целевые безвозмездные поступления                                                                                                                                            </vt:lpstr>
      <vt:lpstr>Уточнение расходной части бюджета на 2023 год                                  (за счет собственных доходов )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Финуправление</cp:lastModifiedBy>
  <cp:revision>4386</cp:revision>
  <cp:lastPrinted>2023-08-04T07:15:48Z</cp:lastPrinted>
  <dcterms:modified xsi:type="dcterms:W3CDTF">2023-09-14T07:12:41Z</dcterms:modified>
</cp:coreProperties>
</file>